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78" r:id="rId4"/>
    <p:sldId id="260" r:id="rId5"/>
    <p:sldId id="291" r:id="rId6"/>
    <p:sldId id="283" r:id="rId7"/>
    <p:sldId id="289" r:id="rId8"/>
    <p:sldId id="262" r:id="rId9"/>
    <p:sldId id="285" r:id="rId10"/>
    <p:sldId id="271" r:id="rId11"/>
    <p:sldId id="274" r:id="rId12"/>
    <p:sldId id="282" r:id="rId13"/>
    <p:sldId id="267" r:id="rId14"/>
    <p:sldId id="288" r:id="rId15"/>
    <p:sldId id="280" r:id="rId16"/>
    <p:sldId id="284" r:id="rId17"/>
    <p:sldId id="270" r:id="rId18"/>
    <p:sldId id="268" r:id="rId19"/>
  </p:sldIdLst>
  <p:sldSz cx="9144000" cy="6858000" type="screen4x3"/>
  <p:notesSz cx="6811963" cy="99425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lia" initials="J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427" autoAdjust="0"/>
    <p:restoredTop sz="94660"/>
  </p:normalViewPr>
  <p:slideViewPr>
    <p:cSldViewPr>
      <p:cViewPr varScale="1">
        <p:scale>
          <a:sx n="64" d="100"/>
          <a:sy n="64" d="100"/>
        </p:scale>
        <p:origin x="696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9-14T11:06:11.449" idx="1">
    <p:pos x="10" y="10"/>
    <p:text>welcome parents and introduce staff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9-14T11:23:41.784" idx="2">
    <p:pos x="10" y="10"/>
    <p:text>quickly go through all areas that will be discussed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1F0A14E-48A8-42C0-9279-9D244D297A3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A323E8-8515-4AE0-9E70-C078B410A6A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9213" y="0"/>
            <a:ext cx="29511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FDD1EF1-4784-C74D-89DC-050C159996C5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68519F9-8F01-4185-87A9-E3CAD0263D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C918009-3D0C-4167-95E4-3EA35849D4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1038" y="4722813"/>
            <a:ext cx="5449887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D81473-5478-49C6-B395-469A05F2EB3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511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5E1F1E-D4F5-4A1E-9B64-84EA313A7A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9213" y="9444038"/>
            <a:ext cx="2951162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18193987-CA81-3B4C-95EF-F828718C59D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239FB52D-EA27-0562-1105-4A607363C52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178F443C-C58B-3A03-0693-7708600F41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BE54592E-89AF-CE2B-5E0F-F6DD0A107A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BE122C0-8C02-784C-8295-B87D1A3D007E}" type="slidenum">
              <a:rPr lang="en-GB" altLang="en-US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>
            <a:extLst>
              <a:ext uri="{FF2B5EF4-FFF2-40B4-BE49-F238E27FC236}">
                <a16:creationId xmlns:a16="http://schemas.microsoft.com/office/drawing/2014/main" id="{40925E6B-8A92-C92D-EBDE-80165187135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>
            <a:extLst>
              <a:ext uri="{FF2B5EF4-FFF2-40B4-BE49-F238E27FC236}">
                <a16:creationId xmlns:a16="http://schemas.microsoft.com/office/drawing/2014/main" id="{8672262B-D71A-6FCD-0321-0556916C741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E6762515-2C52-A923-337E-1022012449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40D3DF1-552D-8D49-8969-69CD390D4816}" type="slidenum">
              <a:rPr lang="en-GB" altLang="en-US"/>
              <a:pPr>
                <a:spcBef>
                  <a:spcPct val="0"/>
                </a:spcBef>
              </a:pPr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72E8B477-49CD-E65B-1EFA-73ADE578E8B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EFD25223-5CEB-D6D8-398D-8855CF52933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B39D1238-B2EE-EF59-C01E-752C5EF4B0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8333AA5-6F00-BA44-BF48-0BD7F7602CE2}" type="slidenum">
              <a:rPr lang="en-GB" altLang="en-US"/>
              <a:pPr>
                <a:spcBef>
                  <a:spcPct val="0"/>
                </a:spcBef>
              </a:pPr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72E8B477-49CD-E65B-1EFA-73ADE578E8B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EFD25223-5CEB-D6D8-398D-8855CF52933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B39D1238-B2EE-EF59-C01E-752C5EF4B0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8333AA5-6F00-BA44-BF48-0BD7F7602CE2}" type="slidenum">
              <a:rPr lang="en-GB" altLang="en-US"/>
              <a:pPr>
                <a:spcBef>
                  <a:spcPct val="0"/>
                </a:spcBef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2093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95CA67FB-24AD-7846-2A73-5328D575C68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A79D0C11-E787-5528-4434-5794BB9A02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0EFD81B2-9A01-FFD0-B19F-B0622FBC48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5EAA1A9-094A-344B-A66E-11BF700DF2B6}" type="slidenum">
              <a:rPr lang="en-GB" altLang="en-US"/>
              <a:pPr>
                <a:spcBef>
                  <a:spcPct val="0"/>
                </a:spcBef>
              </a:pPr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9F9A2510-E984-C4F9-7AC9-7CC5B2DA180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3CD86F89-0DCC-C1E3-BDB8-E91A8F35E1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727D9DE5-2A4E-AEC2-AA34-88CAFC4686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A379046-461D-5943-A169-C77D781916A2}" type="slidenum">
              <a:rPr lang="en-GB" altLang="en-US"/>
              <a:pPr>
                <a:spcBef>
                  <a:spcPct val="0"/>
                </a:spcBef>
              </a:pPr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DC31B3D5-155D-8EEC-DEDB-FCD3D4FE35A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D63237A1-65C1-25CE-73DA-1C3EF39A62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E37D8F1F-AB57-2839-7086-35BE2CD5DA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695B7AD-0831-8A49-9375-3BC77BB2CFC7}" type="slidenum">
              <a:rPr lang="en-GB" altLang="en-US"/>
              <a:pPr>
                <a:spcBef>
                  <a:spcPct val="0"/>
                </a:spcBef>
              </a:pPr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56DCA92F-DF78-9AE7-E479-5CFBD6D773B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5B9E6B03-5234-0E38-B96E-063CB92BB68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D3D41861-3B55-93AD-F581-1E9B8A4406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5416BD7-73CD-4044-A0A8-5C1607986396}" type="slidenum">
              <a:rPr lang="en-GB" altLang="en-US"/>
              <a:pPr>
                <a:spcBef>
                  <a:spcPct val="0"/>
                </a:spcBef>
              </a:pPr>
              <a:t>17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77CACA6A-70C0-4956-CA81-21AC1BBEECE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9154C88C-1002-F552-5172-916088810E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7FFEF539-85A7-564C-2F21-D77FC4057C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56E48BD-E750-5E41-82FC-E02C6F79AD7E}" type="slidenum">
              <a:rPr lang="en-GB" altLang="en-US"/>
              <a:pPr>
                <a:spcBef>
                  <a:spcPct val="0"/>
                </a:spcBef>
              </a:pPr>
              <a:t>18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C86766-D9F1-A68D-106B-39566BD10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1FE89-5535-1540-9B14-B1323B8A90FC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535B9C-D36B-0BD7-D309-44B098DA3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43C552-0F71-5318-B219-0924C03A7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2460B5-CA9A-2D43-83D4-4E825E5E473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04719905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98481-7DC6-8DDB-1480-B41592820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39868-E0B9-0C4D-8CAD-05DD8EE1D8C1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D34EB-DFA0-52EA-B0A5-E1D8FF361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8F051D-DBDD-C0F2-DC0E-590F80D7A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F0116-318E-5B46-A515-4EC34FE3E60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8639537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3DF426-DB1C-FB00-5A41-4B73A8DC6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0E82F-35E3-2846-9E58-3A567C1C32AA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7264E3-96CB-1817-CCB7-9FAF09846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236F2-E313-F262-10AF-E5361AA77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9782B0-BD34-4347-AEA6-4E484F0B3D0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2201277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993ADE-C6A4-F84F-4BDD-FBEF1DE4F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16C80-1585-EB41-9CA6-FD7420C901F0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07B478A-77D2-EA23-4A9F-B3AC4E496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13BA1C0-1DBF-268F-1BCC-DAC2271F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28AED1-7B8B-5C4F-9D11-5CDD165BEC0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74779504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8A7876C-5322-9E68-C3C1-6872DABDE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87716-BEAD-A748-BFC0-253444D3732F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F5D6EC9-B7D5-A2CF-5401-D25154E6E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1714A7C-E2CB-A023-A843-A7498DA73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D01257-83BE-9E43-9EFF-10607605C79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9484297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2E66A68-F5BE-5E73-34FD-25870B4B9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3053B-6C3F-EA4E-AA61-4644D47757A6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AF0CA02-7F95-A3BB-7144-C938E2341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FCAC794-00E4-80D4-4654-B7D1A92DB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1B64F-160F-FB4A-9108-DF6AEE0C8A0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4864466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15A4E9B-5534-994A-2530-CFAA9C6A1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7E80A-92BB-F04D-A85F-BC08CE5C07F2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FB56254-7920-E3F9-64B5-48A82A3B1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431BDED-61D1-DA00-92D9-3FDB5E8C3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AD4456-9E2D-2845-8002-6BC4B286D55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690340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DCC3B0E-215A-F399-28F6-4C6470744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0357A-D5F3-3849-B8C8-70B54EF47131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CECDF70-EAB9-C853-585D-2B1D6B780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4B8147C-4E3C-C196-8613-EB609C607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D272A0-AAFD-2442-8EF4-49DB0B8AFA8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1396956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5C28611-658E-E675-DB18-4D5668BD9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31435-C3E3-D441-86EF-E0D5AEF8C129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C3604EB-DC1F-3574-37E9-20D840B76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30BFC02-B1D2-F0E9-5661-6BFCF96F9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CAF257-D4ED-7F4B-AEB2-95241EBAF3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8980195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8F5643-DC13-9C49-EA57-C22072CD9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6B491-B27D-D144-B5CF-3A0C3B8C26F9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AEF566-BF07-A1F7-60CA-7E3895B05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6D0CC-8367-A180-4D37-60C36054C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7F7398-337D-5540-B2A6-8A99DED4684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4295070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3337C3-C19D-2EDD-D420-E940BF03F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E8FD1-DF42-9A40-AC62-A0222DC72931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68223-30E8-E2E7-72F0-ECD5BE314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95D26A-8C63-2361-C297-A54A42F75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BED1E0-E4AC-3641-89BB-5B971C40A7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62741850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C198544-D592-2F5A-5959-B9E14238A8D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79BDD2B-1FE8-4F23-9CCC-F946FC47023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47CC9F-4F1F-4E60-A20E-C2DC90B4E8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F32DCB-3A8A-5B40-AC8A-5A7260968D89}" type="datetimeFigureOut">
              <a:rPr lang="en-US"/>
              <a:pPr>
                <a:defRPr/>
              </a:pPr>
              <a:t>10/1/2026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DE13F-BABF-47AF-A2AD-C565239FF3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8A3166-75C3-449B-BAF0-BE0814CCB4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AE93CF22-2E11-1C46-A982-1D3F9BAD8E93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comments" Target="../comments/comment2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2" name="Rectangle 3081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2" descr="C:\Users\Lynsey\Pictures\Microsoft Clip Organizer\j0232104.wmf">
            <a:extLst>
              <a:ext uri="{FF2B5EF4-FFF2-40B4-BE49-F238E27FC236}">
                <a16:creationId xmlns:a16="http://schemas.microsoft.com/office/drawing/2014/main" id="{FB402666-51C1-53E3-803C-3CD8FF688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2978" y="623275"/>
            <a:ext cx="1808849" cy="2644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4" name="Right Triangle 3083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86" name="Rectangle 3085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23741" y="623275"/>
            <a:ext cx="4936378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4" name="Title 1">
            <a:extLst>
              <a:ext uri="{FF2B5EF4-FFF2-40B4-BE49-F238E27FC236}">
                <a16:creationId xmlns:a16="http://schemas.microsoft.com/office/drawing/2014/main" id="{86952794-3615-823E-CD90-A13878E27F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87656" y="1056640"/>
            <a:ext cx="4349961" cy="3494398"/>
          </a:xfrm>
        </p:spPr>
        <p:txBody>
          <a:bodyPr anchor="b">
            <a:normAutofit/>
          </a:bodyPr>
          <a:lstStyle/>
          <a:p>
            <a:pPr algn="l" eaLnBrk="1" hangingPunct="1">
              <a:lnSpc>
                <a:spcPct val="90000"/>
              </a:lnSpc>
            </a:pPr>
            <a:r>
              <a:rPr lang="en-GB" altLang="en-US" sz="4900">
                <a:latin typeface="Century Gothic" panose="020B0502020202020204" pitchFamily="34" charset="0"/>
              </a:rPr>
              <a:t>Year 1 and 2</a:t>
            </a:r>
            <a:br>
              <a:rPr lang="en-GB" altLang="en-US" sz="4900">
                <a:latin typeface="Century Gothic" panose="020B0502020202020204" pitchFamily="34" charset="0"/>
              </a:rPr>
            </a:br>
            <a:r>
              <a:rPr lang="en-GB" altLang="en-US" sz="4900">
                <a:latin typeface="Century Gothic" panose="020B0502020202020204" pitchFamily="34" charset="0"/>
              </a:rPr>
              <a:t> Parent Information 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9B710A-2817-4AE1-B72C-F40C2F2DEE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87657" y="4634204"/>
            <a:ext cx="3031091" cy="1261267"/>
          </a:xfrm>
        </p:spPr>
        <p:txBody>
          <a:bodyPr rtlCol="0" anchor="t">
            <a:normAutofit/>
          </a:bodyPr>
          <a:lstStyle/>
          <a:p>
            <a:pPr algn="l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1500" dirty="0">
                <a:latin typeface="Century Gothic" pitchFamily="34" charset="0"/>
              </a:rPr>
              <a:t>Welcome &amp; Introduction</a:t>
            </a:r>
          </a:p>
          <a:p>
            <a:pPr algn="l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1500" dirty="0">
                <a:latin typeface="Century Gothic" pitchFamily="34" charset="0"/>
              </a:rPr>
              <a:t>Miss Lightfoot and  Miss Rigg P2.</a:t>
            </a:r>
          </a:p>
          <a:p>
            <a:pPr algn="l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1500" dirty="0">
                <a:latin typeface="Century Gothic" pitchFamily="34" charset="0"/>
              </a:rPr>
              <a:t> Mrs Smith and Miss Cowan P1.</a:t>
            </a:r>
          </a:p>
        </p:txBody>
      </p:sp>
      <p:pic>
        <p:nvPicPr>
          <p:cNvPr id="4" name="Picture 3" descr="A logo for a primary school&#10;&#10;Description automatically generated">
            <a:extLst>
              <a:ext uri="{FF2B5EF4-FFF2-40B4-BE49-F238E27FC236}">
                <a16:creationId xmlns:a16="http://schemas.microsoft.com/office/drawing/2014/main" id="{E301D01D-54AD-3357-008B-3540E82DA4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1" y="4108091"/>
            <a:ext cx="3581159" cy="1909951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3">
            <a:extLst>
              <a:ext uri="{FF2B5EF4-FFF2-40B4-BE49-F238E27FC236}">
                <a16:creationId xmlns:a16="http://schemas.microsoft.com/office/drawing/2014/main" id="{178C4A79-AB08-EE3B-D440-9D8673FF6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chemeClr val="bg1"/>
                </a:solidFill>
                <a:latin typeface="Century Gothic" panose="020B0502020202020204" pitchFamily="34" charset="0"/>
              </a:rPr>
              <a:t>Finding out about...</a:t>
            </a:r>
          </a:p>
        </p:txBody>
      </p:sp>
      <p:sp>
        <p:nvSpPr>
          <p:cNvPr id="5123" name="Content Placeholder 4">
            <a:extLst>
              <a:ext uri="{FF2B5EF4-FFF2-40B4-BE49-F238E27FC236}">
                <a16:creationId xmlns:a16="http://schemas.microsoft.com/office/drawing/2014/main" id="{1654CDC6-03AA-426A-9A43-63D9DB9367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850" y="1600200"/>
            <a:ext cx="4171950" cy="4525963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400" dirty="0">
                <a:latin typeface="Century Gothic" panose="020B0502020202020204" pitchFamily="34" charset="0"/>
              </a:rPr>
              <a:t>Our timetable, (playtimes, assemblies).</a:t>
            </a:r>
          </a:p>
          <a:p>
            <a:pPr eaLnBrk="1" hangingPunct="1">
              <a:defRPr/>
            </a:pPr>
            <a:r>
              <a:rPr lang="en-GB" altLang="en-US" sz="2400" dirty="0">
                <a:latin typeface="Century Gothic" panose="020B0502020202020204" pitchFamily="34" charset="0"/>
              </a:rPr>
              <a:t>BDS Curriculum Drivers</a:t>
            </a:r>
          </a:p>
          <a:p>
            <a:pPr eaLnBrk="1" hangingPunct="1">
              <a:defRPr/>
            </a:pPr>
            <a:r>
              <a:rPr lang="en-GB" altLang="en-US" sz="2400" dirty="0">
                <a:latin typeface="Century Gothic" panose="020B0502020202020204" pitchFamily="34" charset="0"/>
              </a:rPr>
              <a:t>What are we learning  this year </a:t>
            </a:r>
          </a:p>
          <a:p>
            <a:pPr eaLnBrk="1" hangingPunct="1">
              <a:defRPr/>
            </a:pPr>
            <a:r>
              <a:rPr lang="en-GB" altLang="en-US" sz="2400" dirty="0">
                <a:latin typeface="Century Gothic" panose="020B0502020202020204" pitchFamily="34" charset="0"/>
              </a:rPr>
              <a:t>Marking &amp; Handwriting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400" dirty="0">
                <a:latin typeface="Century Gothic" panose="020B0502020202020204" pitchFamily="34" charset="0"/>
              </a:rPr>
              <a:t> </a:t>
            </a:r>
            <a:r>
              <a:rPr lang="en-GB" altLang="en-US" sz="2000" dirty="0">
                <a:latin typeface="Comic Sans MS" panose="030F0702030302020204" pitchFamily="66" charset="0"/>
              </a:rPr>
              <a:t>(</a:t>
            </a:r>
            <a:r>
              <a:rPr lang="en-GB" altLang="en-US" sz="2000" dirty="0">
                <a:latin typeface="Debbie Hepplewhite Print Font" panose="03050602040000000000" pitchFamily="66" charset="0"/>
              </a:rPr>
              <a:t>RWI Scheme)</a:t>
            </a:r>
            <a:endParaRPr lang="en-GB" altLang="en-US" sz="2000" dirty="0">
              <a:latin typeface="Comic Sans MS" panose="030F0702030302020204" pitchFamily="66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8541B5-D7A6-4E4F-BF9B-B04140ADA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95825" y="1600200"/>
            <a:ext cx="4038600" cy="452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</a:rPr>
              <a:t>Behaviour Policy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</a:rPr>
              <a:t>Interventions and Assessments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</a:rPr>
              <a:t>Seesaw and Homework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</a:rPr>
              <a:t>Residentials (Hawse End) &amp; Trips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</a:rPr>
              <a:t>How you can help at home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4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>
              <a:latin typeface="+mj-lt"/>
            </a:endParaRPr>
          </a:p>
        </p:txBody>
      </p:sp>
      <p:pic>
        <p:nvPicPr>
          <p:cNvPr id="5125" name="Picture 2" descr="C:\Users\Lynsey\Pictures\Microsoft Clip Organizer\j0232060.wmf">
            <a:extLst>
              <a:ext uri="{FF2B5EF4-FFF2-40B4-BE49-F238E27FC236}">
                <a16:creationId xmlns:a16="http://schemas.microsoft.com/office/drawing/2014/main" id="{A109643A-6EB6-7F7B-3804-DF25A09BE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013" y="5013325"/>
            <a:ext cx="191135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6" name="Rectangle 7175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1" name="TextBox 3">
            <a:extLst>
              <a:ext uri="{FF2B5EF4-FFF2-40B4-BE49-F238E27FC236}">
                <a16:creationId xmlns:a16="http://schemas.microsoft.com/office/drawing/2014/main" id="{9E35ED5A-593B-9E73-A0DF-24F407E87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0931" y="2023110"/>
            <a:ext cx="1966506" cy="284607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Year 1 and Year 2 Timetable</a:t>
            </a:r>
          </a:p>
        </p:txBody>
      </p:sp>
      <p:sp>
        <p:nvSpPr>
          <p:cNvPr id="7178" name="Rectangle 7177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361045" y="245695"/>
            <a:ext cx="1715478" cy="64375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80" name="Rectangle 7179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6563" y="664308"/>
            <a:ext cx="6061974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09276F-FE47-3F2D-0BAE-744E6DB70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28" y="1446065"/>
            <a:ext cx="5706228" cy="4036826"/>
          </a:xfrm>
          <a:prstGeom prst="rect">
            <a:avLst/>
          </a:prstGeom>
        </p:spPr>
      </p:pic>
      <p:sp>
        <p:nvSpPr>
          <p:cNvPr id="7182" name="Rectangle 7181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747951" y="3411145"/>
            <a:ext cx="1719072" cy="114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538F6435-29F6-4F0B-BEB3-41DC340E3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337" y="260648"/>
            <a:ext cx="8569325" cy="5329238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4400" dirty="0">
                <a:solidFill>
                  <a:prstClr val="white"/>
                </a:solidFill>
                <a:latin typeface="Century Gothic" panose="020B0502020202020204" pitchFamily="34" charset="0"/>
                <a:ea typeface="+mj-ea"/>
                <a:cs typeface="+mj-cs"/>
              </a:rPr>
              <a:t>Playtimes 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400" dirty="0">
                <a:latin typeface="Century Gothic" panose="020B0502020202020204" pitchFamily="34" charset="0"/>
              </a:rPr>
              <a:t>Breaks are shared with the whole school and children can choose a fruit snack from the fruit bowl. If you choose to send in a snack, please can you make sure it is a healthy snack.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>
              <a:latin typeface="Century Gothic" panose="020B0502020202020204" pitchFamily="34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4400" dirty="0">
                <a:solidFill>
                  <a:prstClr val="white"/>
                </a:solidFill>
                <a:latin typeface="Century Gothic" panose="020B0502020202020204" pitchFamily="34" charset="0"/>
                <a:ea typeface="+mj-ea"/>
                <a:cs typeface="+mj-cs"/>
              </a:rPr>
              <a:t>Assemblies</a:t>
            </a:r>
            <a:endParaRPr lang="en-GB" altLang="en-US" sz="2400" dirty="0">
              <a:latin typeface="Century Gothic" panose="020B0502020202020204" pitchFamily="34" charset="0"/>
            </a:endParaRPr>
          </a:p>
          <a:p>
            <a:pPr eaLnBrk="1" hangingPunct="1">
              <a:defRPr/>
            </a:pPr>
            <a:r>
              <a:rPr lang="en-GB" altLang="en-US" sz="2400" dirty="0">
                <a:latin typeface="Century Gothic" panose="020B0502020202020204" pitchFamily="34" charset="0"/>
              </a:rPr>
              <a:t>Whole School on Monday (collective worship)&amp; Friday (celebration)with Mrs Fish</a:t>
            </a:r>
          </a:p>
          <a:p>
            <a:pPr eaLnBrk="1" hangingPunct="1">
              <a:defRPr/>
            </a:pPr>
            <a:r>
              <a:rPr lang="en-GB" altLang="en-US" sz="2400" dirty="0">
                <a:latin typeface="Century Gothic" panose="020B0502020202020204" pitchFamily="34" charset="0"/>
              </a:rPr>
              <a:t>Tuesday – Teacher Led Worship</a:t>
            </a:r>
          </a:p>
          <a:p>
            <a:pPr eaLnBrk="1" hangingPunct="1">
              <a:defRPr/>
            </a:pPr>
            <a:r>
              <a:rPr lang="en-GB" altLang="en-US" sz="2400" dirty="0">
                <a:latin typeface="Century Gothic" panose="020B0502020202020204" pitchFamily="34" charset="0"/>
              </a:rPr>
              <a:t>Class Assembly / Class worship / Picture News – Wednesday</a:t>
            </a:r>
          </a:p>
          <a:p>
            <a:pPr eaLnBrk="1" hangingPunct="1">
              <a:defRPr/>
            </a:pPr>
            <a:r>
              <a:rPr lang="en-GB" altLang="en-US" sz="2400" dirty="0">
                <a:latin typeface="Century Gothic" panose="020B0502020202020204" pitchFamily="34" charset="0"/>
              </a:rPr>
              <a:t>Key Stage Assembly – Thursday </a:t>
            </a:r>
          </a:p>
          <a:p>
            <a:pPr eaLnBrk="1" hangingPunct="1">
              <a:defRPr/>
            </a:pPr>
            <a:endParaRPr lang="en-GB" altLang="en-US" sz="2400" dirty="0">
              <a:latin typeface="Century Gothic" panose="020B0502020202020204" pitchFamily="34" charset="0"/>
            </a:endParaRPr>
          </a:p>
          <a:p>
            <a:pPr eaLnBrk="1" hangingPunct="1">
              <a:defRPr/>
            </a:pPr>
            <a:endParaRPr lang="en-GB" altLang="en-US" sz="1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eaLnBrk="1" hangingPunct="1">
              <a:defRPr/>
            </a:pPr>
            <a:endParaRPr lang="en-GB" altLang="en-US" sz="1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eaLnBrk="1" hangingPunct="1">
              <a:defRPr/>
            </a:pPr>
            <a:endParaRPr lang="en-GB" altLang="en-US" sz="1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18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72" name="Rectangle 1127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274" name="Arc 11273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6100024" y="863980"/>
            <a:ext cx="2987899" cy="2240924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76" name="Freeform: Shape 11275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004647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A white birthday hat with stars on top&#10;&#10;Description automatically generated">
            <a:extLst>
              <a:ext uri="{FF2B5EF4-FFF2-40B4-BE49-F238E27FC236}">
                <a16:creationId xmlns:a16="http://schemas.microsoft.com/office/drawing/2014/main" id="{0960FE40-5967-F886-6D4A-52B7A03DAF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86" y="1520699"/>
            <a:ext cx="3583036" cy="3646857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538F6435-29F6-4F0B-BEB3-41DC340E3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1221" y="1984443"/>
            <a:ext cx="4094129" cy="419252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endParaRPr lang="en-GB" altLang="en-US" sz="1800" dirty="0">
              <a:latin typeface="Century Gothic" panose="020B0502020202020204" pitchFamily="34" charset="0"/>
              <a:ea typeface="+mj-ea"/>
              <a:cs typeface="+mj-cs"/>
            </a:endParaRPr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r>
              <a:rPr lang="en-GB" altLang="en-US" sz="1800" dirty="0">
                <a:latin typeface="Century Gothic" panose="020B0502020202020204" pitchFamily="34" charset="0"/>
                <a:ea typeface="+mj-ea"/>
                <a:cs typeface="+mj-cs"/>
              </a:rPr>
              <a:t>Following our new healthy eating guidelines please can you ensure your child has a healthy lunch box.</a:t>
            </a:r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endParaRPr lang="en-GB" altLang="en-US" sz="1800" dirty="0">
              <a:latin typeface="Century Gothic" panose="020B0502020202020204" pitchFamily="34" charset="0"/>
              <a:ea typeface="+mj-ea"/>
              <a:cs typeface="+mj-cs"/>
            </a:endParaRPr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r>
              <a:rPr lang="en-GB" altLang="en-US" sz="1800" dirty="0">
                <a:latin typeface="Century Gothic" panose="020B0502020202020204" pitchFamily="34" charset="0"/>
                <a:ea typeface="+mj-ea"/>
                <a:cs typeface="+mj-cs"/>
              </a:rPr>
              <a:t>On your child’s birthday please refrain from bringing in cakes or sweets. Your child’s birthday will be celebrated in the classroom by wearing a birthday hat and sash. They will receive a special certificate to celebrate their important day.</a:t>
            </a:r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r>
              <a:rPr lang="en-GB" altLang="en-US" sz="1800" dirty="0">
                <a:latin typeface="Century Gothic" panose="020B0502020202020204" pitchFamily="34" charset="0"/>
                <a:ea typeface="+mj-ea"/>
                <a:cs typeface="+mj-cs"/>
              </a:rPr>
              <a:t> </a:t>
            </a:r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endParaRPr lang="en-GB" altLang="en-US" sz="1800" dirty="0">
              <a:latin typeface="Century Gothic" panose="020B0502020202020204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1800" dirty="0">
              <a:latin typeface="Century Gothic" panose="020B0502020202020204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1800" dirty="0">
              <a:latin typeface="Century Gothic" panose="020B0502020202020204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1800" dirty="0">
              <a:latin typeface="Century Gothic" panose="020B0502020202020204" pitchFamily="34" charset="0"/>
            </a:endParaRPr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endParaRPr lang="en-GB" altLang="en-US" sz="1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734016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54" name="Rectangle 10251">
            <a:extLst>
              <a:ext uri="{FF2B5EF4-FFF2-40B4-BE49-F238E27FC236}">
                <a16:creationId xmlns:a16="http://schemas.microsoft.com/office/drawing/2014/main" id="{AB902CB9-C7DC-4673-B7D5-F22DCF0EC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2" name="Title 1">
            <a:extLst>
              <a:ext uri="{FF2B5EF4-FFF2-40B4-BE49-F238E27FC236}">
                <a16:creationId xmlns:a16="http://schemas.microsoft.com/office/drawing/2014/main" id="{0AC70DB3-077E-F76D-6695-DA28B916B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5368" y="554510"/>
            <a:ext cx="2999978" cy="168902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eaLnBrk="1" hangingPunct="1">
              <a:lnSpc>
                <a:spcPct val="90000"/>
              </a:lnSpc>
            </a:pPr>
            <a:r>
              <a:rPr lang="en-US" altLang="en-US" sz="3500"/>
              <a:t>Our Curriculum Drivers</a:t>
            </a:r>
          </a:p>
        </p:txBody>
      </p:sp>
      <p:pic>
        <p:nvPicPr>
          <p:cNvPr id="10245" name="Picture 6">
            <a:extLst>
              <a:ext uri="{FF2B5EF4-FFF2-40B4-BE49-F238E27FC236}">
                <a16:creationId xmlns:a16="http://schemas.microsoft.com/office/drawing/2014/main" id="{94146ACB-2797-19BB-8964-65EDE7E1AD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4" r="18098" b="10715"/>
          <a:stretch>
            <a:fillRect/>
          </a:stretch>
        </p:blipFill>
        <p:spPr bwMode="auto">
          <a:xfrm>
            <a:off x="139434" y="770560"/>
            <a:ext cx="2481921" cy="239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Content Placeholder 5">
            <a:extLst>
              <a:ext uri="{FF2B5EF4-FFF2-40B4-BE49-F238E27FC236}">
                <a16:creationId xmlns:a16="http://schemas.microsoft.com/office/drawing/2014/main" id="{F10505B4-46B0-A2ED-1600-B5412057E85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2" r="19868" b="9023"/>
          <a:stretch>
            <a:fillRect/>
          </a:stretch>
        </p:blipFill>
        <p:spPr>
          <a:xfrm>
            <a:off x="2761984" y="721112"/>
            <a:ext cx="2481921" cy="2444761"/>
          </a:xfrm>
          <a:prstGeom prst="rect">
            <a:avLst/>
          </a:prstGeom>
        </p:spPr>
      </p:pic>
      <p:pic>
        <p:nvPicPr>
          <p:cNvPr id="10246" name="Picture 7">
            <a:extLst>
              <a:ext uri="{FF2B5EF4-FFF2-40B4-BE49-F238E27FC236}">
                <a16:creationId xmlns:a16="http://schemas.microsoft.com/office/drawing/2014/main" id="{8B9FED50-1387-1AF4-BE3E-9D4436E89A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90" r="16019" b="12500"/>
          <a:stretch>
            <a:fillRect/>
          </a:stretch>
        </p:blipFill>
        <p:spPr bwMode="auto">
          <a:xfrm>
            <a:off x="139434" y="3337589"/>
            <a:ext cx="2481921" cy="217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Content Placeholder 4">
            <a:extLst>
              <a:ext uri="{FF2B5EF4-FFF2-40B4-BE49-F238E27FC236}">
                <a16:creationId xmlns:a16="http://schemas.microsoft.com/office/drawing/2014/main" id="{39B7AF91-CC48-BF96-A76F-2065B0BC38B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4" t="1392" r="16199" b="10197"/>
          <a:stretch>
            <a:fillRect/>
          </a:stretch>
        </p:blipFill>
        <p:spPr>
          <a:xfrm>
            <a:off x="2761984" y="3337589"/>
            <a:ext cx="2481921" cy="2185232"/>
          </a:xfrm>
          <a:prstGeom prst="rect">
            <a:avLst/>
          </a:prstGeom>
        </p:spPr>
      </p:pic>
      <p:sp>
        <p:nvSpPr>
          <p:cNvPr id="10247" name="TextBox 8">
            <a:extLst>
              <a:ext uri="{FF2B5EF4-FFF2-40B4-BE49-F238E27FC236}">
                <a16:creationId xmlns:a16="http://schemas.microsoft.com/office/drawing/2014/main" id="{BB1D82CC-4426-26CE-23B8-4051B70A21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5368" y="2422928"/>
            <a:ext cx="2999978" cy="369937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1700">
                <a:latin typeface="+mn-lt"/>
                <a:cs typeface="+mn-cs"/>
              </a:rPr>
              <a:t>What we are learning each half term can be found under </a:t>
            </a:r>
            <a:r>
              <a:rPr lang="en-US" altLang="en-US" sz="1700" i="1">
                <a:latin typeface="+mn-lt"/>
                <a:cs typeface="+mn-cs"/>
              </a:rPr>
              <a:t>Curriculum </a:t>
            </a:r>
            <a:r>
              <a:rPr lang="en-US" altLang="en-US" sz="1700">
                <a:latin typeface="+mn-lt"/>
                <a:cs typeface="+mn-cs"/>
              </a:rPr>
              <a:t>and each class page on the website. </a:t>
            </a:r>
          </a:p>
        </p:txBody>
      </p:sp>
    </p:spTree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7DF63-EDCD-7D98-63F4-6E54114E9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762814-59A0-CCD7-3A09-D981AC0BB46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6913088-9384-91B0-4640-0AD18E42FED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45244"/>
            <a:ext cx="8173830" cy="5776043"/>
          </a:xfrm>
        </p:spPr>
      </p:pic>
    </p:spTree>
    <p:extLst>
      <p:ext uri="{BB962C8B-B14F-4D97-AF65-F5344CB8AC3E}">
        <p14:creationId xmlns:p14="http://schemas.microsoft.com/office/powerpoint/2010/main" val="494093648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91165016-BD3A-DC80-79EF-B572033BD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chemeClr val="bg1"/>
                </a:solidFill>
                <a:latin typeface="Century Gothic" panose="020B0502020202020204" pitchFamily="34" charset="0"/>
              </a:rPr>
              <a:t>Core Subjects 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49AD4B15-4890-44F8-82D6-5B436FED8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063" y="1384300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en-US" sz="2200" b="1" dirty="0">
                <a:latin typeface="Comic Sans MS" panose="030F0702030302020204" pitchFamily="66" charset="0"/>
              </a:rPr>
              <a:t>Maths:    	</a:t>
            </a:r>
            <a:r>
              <a:rPr lang="en-GB" altLang="en-US" sz="2000" dirty="0">
                <a:latin typeface="Century Gothic" panose="020B0502020202020204" pitchFamily="34" charset="0"/>
              </a:rPr>
              <a:t>Fluency, Reasoning &amp; Problem Solving using 			White Rose Maths resources.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000" b="1" dirty="0">
                <a:latin typeface="Century Gothic" panose="020B0502020202020204" pitchFamily="34" charset="0"/>
              </a:rPr>
              <a:t>English:   	</a:t>
            </a:r>
            <a:r>
              <a:rPr lang="en-GB" altLang="en-US" sz="2000" dirty="0">
                <a:latin typeface="Century Gothic" panose="020B0502020202020204" pitchFamily="34" charset="0"/>
              </a:rPr>
              <a:t>Read Write Inc (Spelling, Writing, Reading and 		Phonics)</a:t>
            </a:r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000" b="1" dirty="0">
                <a:latin typeface="Century Gothic" panose="020B0502020202020204" pitchFamily="34" charset="0"/>
              </a:rPr>
              <a:t>Science:  	</a:t>
            </a:r>
            <a:r>
              <a:rPr lang="en-GB" altLang="en-US" sz="2000" dirty="0">
                <a:latin typeface="Century Gothic" panose="020B0502020202020204" pitchFamily="34" charset="0"/>
              </a:rPr>
              <a:t>Taught in classes on Monday afternoons.</a:t>
            </a:r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r>
              <a:rPr lang="en-GB" sz="2000" dirty="0">
                <a:latin typeface="Century Gothic" panose="020B0502020202020204" pitchFamily="34" charset="0"/>
              </a:rPr>
              <a:t>		</a:t>
            </a:r>
            <a:r>
              <a:rPr lang="en-GB" sz="1800" dirty="0">
                <a:latin typeface="Century Gothic" panose="020B0502020202020204" pitchFamily="34" charset="0"/>
              </a:rPr>
              <a:t>Topics include:  </a:t>
            </a:r>
            <a:r>
              <a:rPr lang="en-AU" sz="1800" dirty="0">
                <a:latin typeface="Century Gothic" panose="020B0502020202020204" pitchFamily="34" charset="0"/>
              </a:rPr>
              <a:t>Everyday Materials, Seasonal 			Changes, Animals including Humans, Plants, Food 		Chains</a:t>
            </a:r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endParaRPr lang="en-GB" sz="1800" dirty="0">
              <a:latin typeface="Century Gothic" panose="020B0502020202020204" pitchFamily="34" charset="0"/>
            </a:endParaRPr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endParaRPr lang="en-GB" sz="1800" dirty="0">
              <a:latin typeface="Century Gothic" panose="020B0502020202020204" pitchFamily="34" charset="0"/>
            </a:endParaRPr>
          </a:p>
          <a:p>
            <a:pPr>
              <a:defRPr/>
            </a:pPr>
            <a:r>
              <a:rPr lang="en-GB" altLang="en-US" sz="2000" b="1" dirty="0">
                <a:latin typeface="Century Gothic" panose="020B0502020202020204" pitchFamily="34" charset="0"/>
              </a:rPr>
              <a:t>RE: 		</a:t>
            </a:r>
            <a:r>
              <a:rPr lang="en-GB" altLang="en-US" sz="2000" dirty="0">
                <a:latin typeface="Century Gothic" panose="020B0502020202020204" pitchFamily="34" charset="0"/>
              </a:rPr>
              <a:t>We follow the </a:t>
            </a:r>
            <a:r>
              <a:rPr lang="en-GB" altLang="en-US" sz="2000" dirty="0" err="1">
                <a:latin typeface="Century Gothic" panose="020B0502020202020204" pitchFamily="34" charset="0"/>
              </a:rPr>
              <a:t>Questful</a:t>
            </a:r>
            <a:r>
              <a:rPr lang="en-GB" altLang="en-US" sz="2000" dirty="0">
                <a:latin typeface="Century Gothic" panose="020B0502020202020204" pitchFamily="34" charset="0"/>
              </a:rPr>
              <a:t> scheme for R.E.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2200" dirty="0">
              <a:latin typeface="Century Gothic" panose="020B0502020202020204" pitchFamily="34" charset="0"/>
            </a:endParaRPr>
          </a:p>
          <a:p>
            <a:pPr lvl="3" eaLnBrk="1" hangingPunct="1">
              <a:lnSpc>
                <a:spcPct val="90000"/>
              </a:lnSpc>
              <a:defRPr/>
            </a:pPr>
            <a:endParaRPr lang="en-GB" altLang="en-US" sz="1000" dirty="0">
              <a:latin typeface="Century Gothic" panose="020B0502020202020204" pitchFamily="34" charset="0"/>
            </a:endParaRPr>
          </a:p>
        </p:txBody>
      </p:sp>
      <p:pic>
        <p:nvPicPr>
          <p:cNvPr id="11268" name="Picture 1">
            <a:extLst>
              <a:ext uri="{FF2B5EF4-FFF2-40B4-BE49-F238E27FC236}">
                <a16:creationId xmlns:a16="http://schemas.microsoft.com/office/drawing/2014/main" id="{1CB19908-42ED-4E3D-B9AD-5A1ADE7B1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1341438"/>
            <a:ext cx="1501775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2">
            <a:extLst>
              <a:ext uri="{FF2B5EF4-FFF2-40B4-BE49-F238E27FC236}">
                <a16:creationId xmlns:a16="http://schemas.microsoft.com/office/drawing/2014/main" id="{D66A48D2-34FF-01EB-23D9-668C729FE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2366963"/>
            <a:ext cx="1528763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3">
            <a:extLst>
              <a:ext uri="{FF2B5EF4-FFF2-40B4-BE49-F238E27FC236}">
                <a16:creationId xmlns:a16="http://schemas.microsoft.com/office/drawing/2014/main" id="{674CC8A3-428A-356D-F925-26746E6142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3357563"/>
            <a:ext cx="1525588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5">
            <a:extLst>
              <a:ext uri="{FF2B5EF4-FFF2-40B4-BE49-F238E27FC236}">
                <a16:creationId xmlns:a16="http://schemas.microsoft.com/office/drawing/2014/main" id="{0FBFDF2B-F2C2-8CB2-E151-E3C81FAD9C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717800"/>
            <a:ext cx="17240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6">
            <a:extLst>
              <a:ext uri="{FF2B5EF4-FFF2-40B4-BE49-F238E27FC236}">
                <a16:creationId xmlns:a16="http://schemas.microsoft.com/office/drawing/2014/main" id="{0C98407B-4FA4-1447-C061-6DFE32E796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1368425"/>
            <a:ext cx="8890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8">
            <a:extLst>
              <a:ext uri="{FF2B5EF4-FFF2-40B4-BE49-F238E27FC236}">
                <a16:creationId xmlns:a16="http://schemas.microsoft.com/office/drawing/2014/main" id="{14C26BD2-A7C6-4D06-F211-48CD72E00E7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240213"/>
            <a:ext cx="14478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yellow background with white text&#10;&#10;Description automatically generated">
            <a:extLst>
              <a:ext uri="{FF2B5EF4-FFF2-40B4-BE49-F238E27FC236}">
                <a16:creationId xmlns:a16="http://schemas.microsoft.com/office/drawing/2014/main" id="{82F6D1AC-CA7D-CC42-B7F9-5F6670584AB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03" y="5529263"/>
            <a:ext cx="2915816" cy="586131"/>
          </a:xfrm>
          <a:prstGeom prst="rect">
            <a:avLst/>
          </a:prstGeom>
        </p:spPr>
      </p:pic>
      <p:pic>
        <p:nvPicPr>
          <p:cNvPr id="5" name="Picture 4" descr="A black text on a yellow background&#10;&#10;Description automatically generated">
            <a:extLst>
              <a:ext uri="{FF2B5EF4-FFF2-40B4-BE49-F238E27FC236}">
                <a16:creationId xmlns:a16="http://schemas.microsoft.com/office/drawing/2014/main" id="{F22B7DA6-CB7B-30FF-674D-43CFCF13447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175" y="5525082"/>
            <a:ext cx="1897922" cy="556032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F0835606-07D5-1CFF-8CB7-381D5953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14339" name="Content Placeholder 3">
            <a:extLst>
              <a:ext uri="{FF2B5EF4-FFF2-40B4-BE49-F238E27FC236}">
                <a16:creationId xmlns:a16="http://schemas.microsoft.com/office/drawing/2014/main" id="{279E7128-051E-E708-93FB-DC7B5DD63B9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55875" y="274638"/>
            <a:ext cx="3887788" cy="1225550"/>
          </a:xfrm>
        </p:spPr>
      </p:pic>
      <p:sp>
        <p:nvSpPr>
          <p:cNvPr id="14340" name="TextBox 4">
            <a:extLst>
              <a:ext uri="{FF2B5EF4-FFF2-40B4-BE49-F238E27FC236}">
                <a16:creationId xmlns:a16="http://schemas.microsoft.com/office/drawing/2014/main" id="{8B91B7F5-B6A5-74CE-29FE-836A5BD4F7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773238"/>
            <a:ext cx="814705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GB" altLang="en-US" sz="2000" dirty="0">
                <a:latin typeface="Century Gothic" panose="020B0502020202020204" pitchFamily="34" charset="0"/>
              </a:rPr>
              <a:t>Read Write Inc, is a scheme which is now used in school to teach phonics and reading and incorporates writing into lessons too.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entury Gothic" panose="020B0502020202020204" pitchFamily="34" charset="0"/>
              </a:rPr>
              <a:t>Children learn following a systematic approach, which is designed to keep children learning together.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entury Gothic" panose="020B0502020202020204" pitchFamily="34" charset="0"/>
              </a:rPr>
              <a:t>Children use the phonic skills as well as learning ‘speedy’ words to ensure fluency in reading.  They will bring home books which have been taught in school as well as a familiar book, a Book Bag book and also a reading for pleasure book.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entury Gothic" panose="020B0502020202020204" pitchFamily="34" charset="0"/>
              </a:rPr>
              <a:t>We use ‘Fred Fingers’ to spell words and aim to give children  the skills to read and write independently.</a:t>
            </a:r>
          </a:p>
        </p:txBody>
      </p:sp>
    </p:spTree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996787B6-DE32-1929-7A88-6844D13CA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Century Gothic" panose="020B0502020202020204" pitchFamily="34" charset="0"/>
              </a:rPr>
              <a:t>Foundation Subjects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9D884827-2109-B416-5BBD-B838C89DF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27163"/>
            <a:ext cx="8229600" cy="4525962"/>
          </a:xfrm>
        </p:spPr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sz="2800" dirty="0">
                <a:latin typeface="Century Gothic" panose="020B0502020202020204" pitchFamily="34" charset="0"/>
              </a:rPr>
              <a:t>Mostly taught in the afternoons.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800" dirty="0">
                <a:latin typeface="Century Gothic" panose="020B0502020202020204" pitchFamily="34" charset="0"/>
              </a:rPr>
              <a:t>		</a:t>
            </a:r>
            <a:r>
              <a:rPr lang="en-GB" altLang="en-US" sz="2000" dirty="0">
                <a:latin typeface="Century Gothic" panose="020B0502020202020204" pitchFamily="34" charset="0"/>
              </a:rPr>
              <a:t>PE (</a:t>
            </a:r>
            <a:r>
              <a:rPr lang="en-GB" altLang="en-US" sz="2000" dirty="0" err="1">
                <a:latin typeface="Century Gothic" panose="020B0502020202020204" pitchFamily="34" charset="0"/>
              </a:rPr>
              <a:t>iPEP</a:t>
            </a:r>
            <a:r>
              <a:rPr lang="en-GB" altLang="en-US" sz="2000" dirty="0">
                <a:latin typeface="Century Gothic" panose="020B0502020202020204" pitchFamily="34" charset="0"/>
              </a:rPr>
              <a:t>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entury Gothic" panose="020B0502020202020204" pitchFamily="34" charset="0"/>
              </a:rPr>
              <a:t>		Music (Charanga)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entury Gothic" panose="020B0502020202020204" pitchFamily="34" charset="0"/>
              </a:rPr>
              <a:t>		Art &amp; DT (Kapow)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entury Gothic" panose="020B0502020202020204" pitchFamily="34" charset="0"/>
              </a:rPr>
              <a:t>		PSHE (Jigsaw)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entury Gothic" panose="020B0502020202020204" pitchFamily="34" charset="0"/>
              </a:rPr>
              <a:t>		Computing </a:t>
            </a:r>
            <a:r>
              <a:rPr lang="en-GB" altLang="en-US" sz="2400" dirty="0">
                <a:latin typeface="Comic Sans MS" panose="030F0902030302020204" pitchFamily="66" charset="0"/>
              </a:rPr>
              <a:t>		</a:t>
            </a:r>
            <a:endParaRPr lang="en-GB" altLang="en-US" sz="1800" dirty="0">
              <a:latin typeface="Comic Sans MS" panose="030F0902030302020204" pitchFamily="66" charset="0"/>
            </a:endParaRPr>
          </a:p>
        </p:txBody>
      </p:sp>
      <p:pic>
        <p:nvPicPr>
          <p:cNvPr id="15364" name="Picture 1">
            <a:extLst>
              <a:ext uri="{FF2B5EF4-FFF2-40B4-BE49-F238E27FC236}">
                <a16:creationId xmlns:a16="http://schemas.microsoft.com/office/drawing/2014/main" id="{E9647DFC-0A53-680C-85AE-0D86FB4E9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963" y="4724400"/>
            <a:ext cx="3779837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1">
            <a:extLst>
              <a:ext uri="{FF2B5EF4-FFF2-40B4-BE49-F238E27FC236}">
                <a16:creationId xmlns:a16="http://schemas.microsoft.com/office/drawing/2014/main" id="{1F072B02-96E0-664C-E588-AB7ECDEE32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636838"/>
            <a:ext cx="8651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3">
            <a:extLst>
              <a:ext uri="{FF2B5EF4-FFF2-40B4-BE49-F238E27FC236}">
                <a16:creationId xmlns:a16="http://schemas.microsoft.com/office/drawing/2014/main" id="{A5CEA877-52C4-012C-FFF6-AE3DE6B029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88" y="4386830"/>
            <a:ext cx="12192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5">
            <a:extLst>
              <a:ext uri="{FF2B5EF4-FFF2-40B4-BE49-F238E27FC236}">
                <a16:creationId xmlns:a16="http://schemas.microsoft.com/office/drawing/2014/main" id="{66E0F6AF-CEF8-F6DB-CD72-2CF84A4250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568950"/>
            <a:ext cx="1714500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logo with blue and orange letters&#10;&#10;Description automatically generated">
            <a:extLst>
              <a:ext uri="{FF2B5EF4-FFF2-40B4-BE49-F238E27FC236}">
                <a16:creationId xmlns:a16="http://schemas.microsoft.com/office/drawing/2014/main" id="{A9A678C3-F491-D821-4B99-761DA488695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063573"/>
            <a:ext cx="2027684" cy="7233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5C56E2-6FFF-F1EA-2FC1-8707B465656B}"/>
              </a:ext>
            </a:extLst>
          </p:cNvPr>
          <p:cNvSpPr txBox="1"/>
          <p:nvPr/>
        </p:nvSpPr>
        <p:spPr>
          <a:xfrm>
            <a:off x="7501108" y="1963571"/>
            <a:ext cx="13164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Geography and History</a:t>
            </a:r>
          </a:p>
        </p:txBody>
      </p:sp>
      <p:pic>
        <p:nvPicPr>
          <p:cNvPr id="5" name="Picture 4" descr="A logo with black text&#10;&#10;Description automatically generated">
            <a:extLst>
              <a:ext uri="{FF2B5EF4-FFF2-40B4-BE49-F238E27FC236}">
                <a16:creationId xmlns:a16="http://schemas.microsoft.com/office/drawing/2014/main" id="{A4C88A1B-5859-65E7-1FEB-07B92AD2DD5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06" y="3600859"/>
            <a:ext cx="1492364" cy="549818"/>
          </a:xfrm>
          <a:prstGeom prst="rect">
            <a:avLst/>
          </a:prstGeom>
        </p:spPr>
      </p:pic>
      <p:pic>
        <p:nvPicPr>
          <p:cNvPr id="6" name="Picture 5" descr="A logo with black text&#10;&#10;Description automatically generated">
            <a:extLst>
              <a:ext uri="{FF2B5EF4-FFF2-40B4-BE49-F238E27FC236}">
                <a16:creationId xmlns:a16="http://schemas.microsoft.com/office/drawing/2014/main" id="{F90246F8-CA69-D48F-5323-B8E1F361EB8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29" y="1907677"/>
            <a:ext cx="1492364" cy="549818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1931503-3E9C-89A3-5C46-92DCA2B46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n-GB" altLang="en-US">
                <a:solidFill>
                  <a:schemeClr val="bg1"/>
                </a:solidFill>
                <a:latin typeface="Century Gothic" panose="020B0502020202020204" pitchFamily="34" charset="0"/>
              </a:rPr>
              <a:t>Marking Policy</a:t>
            </a:r>
          </a:p>
        </p:txBody>
      </p:sp>
      <p:sp>
        <p:nvSpPr>
          <p:cNvPr id="17411" name="Content Placeholder 5">
            <a:extLst>
              <a:ext uri="{FF2B5EF4-FFF2-40B4-BE49-F238E27FC236}">
                <a16:creationId xmlns:a16="http://schemas.microsoft.com/office/drawing/2014/main" id="{010B90DE-1281-9135-82D3-4B8BE14D1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9900" y="1484313"/>
            <a:ext cx="8229600" cy="1657350"/>
          </a:xfrm>
        </p:spPr>
        <p:txBody>
          <a:bodyPr/>
          <a:lstStyle/>
          <a:p>
            <a:r>
              <a:rPr lang="en-GB" altLang="en-US" sz="2000">
                <a:latin typeface="Century Gothic" panose="020B0502020202020204" pitchFamily="34" charset="0"/>
              </a:rPr>
              <a:t>1:1 Verbal Feedback in lessons (immediate)</a:t>
            </a:r>
          </a:p>
          <a:p>
            <a:r>
              <a:rPr lang="en-GB" altLang="en-US" sz="2000">
                <a:latin typeface="Century Gothic" panose="020B0502020202020204" pitchFamily="34" charset="0"/>
              </a:rPr>
              <a:t>Whole Class Feedback (summary)</a:t>
            </a:r>
          </a:p>
          <a:p>
            <a:r>
              <a:rPr lang="en-GB" altLang="en-US" sz="2000">
                <a:latin typeface="Century Gothic" panose="020B0502020202020204" pitchFamily="34" charset="0"/>
              </a:rPr>
              <a:t>Marking Code (review)</a:t>
            </a:r>
          </a:p>
        </p:txBody>
      </p:sp>
      <p:pic>
        <p:nvPicPr>
          <p:cNvPr id="17412" name="Picture 7">
            <a:extLst>
              <a:ext uri="{FF2B5EF4-FFF2-40B4-BE49-F238E27FC236}">
                <a16:creationId xmlns:a16="http://schemas.microsoft.com/office/drawing/2014/main" id="{CFF0F585-C9D9-286F-2EC3-DD2776F4B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647950"/>
            <a:ext cx="5734050" cy="415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F30EFA3-6CC7-4E8E-A452-1ED510FE7A72}"/>
              </a:ext>
            </a:extLst>
          </p:cNvPr>
          <p:cNvCxnSpPr/>
          <p:nvPr/>
        </p:nvCxnSpPr>
        <p:spPr>
          <a:xfrm>
            <a:off x="6948488" y="2636838"/>
            <a:ext cx="0" cy="38766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414" name="Picture 4">
            <a:extLst>
              <a:ext uri="{FF2B5EF4-FFF2-40B4-BE49-F238E27FC236}">
                <a16:creationId xmlns:a16="http://schemas.microsoft.com/office/drawing/2014/main" id="{CCCA5178-A42F-248A-8AB9-1506FBB98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6178">
            <a:off x="7335838" y="720725"/>
            <a:ext cx="147637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C60F078D-E3FA-D79A-4587-86CF78496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Debbie Hepplewhite Print Font" pitchFamily="66" charset="0"/>
              </a:rPr>
              <a:t>Handwriting Focus </a:t>
            </a:r>
          </a:p>
        </p:txBody>
      </p:sp>
      <p:pic>
        <p:nvPicPr>
          <p:cNvPr id="4" name="Picture 3" descr="A list of girls with text&#10;&#10;Description automatically generated with medium confidence">
            <a:extLst>
              <a:ext uri="{FF2B5EF4-FFF2-40B4-BE49-F238E27FC236}">
                <a16:creationId xmlns:a16="http://schemas.microsoft.com/office/drawing/2014/main" id="{CB11D6CE-4348-32E8-8742-FBC2F332EA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540057"/>
            <a:ext cx="4771232" cy="3085102"/>
          </a:xfrm>
          <a:prstGeom prst="rect">
            <a:avLst/>
          </a:prstGeom>
        </p:spPr>
      </p:pic>
      <p:pic>
        <p:nvPicPr>
          <p:cNvPr id="8" name="Picture 7" descr="A white paper with black text&#10;&#10;Description automatically generated">
            <a:extLst>
              <a:ext uri="{FF2B5EF4-FFF2-40B4-BE49-F238E27FC236}">
                <a16:creationId xmlns:a16="http://schemas.microsoft.com/office/drawing/2014/main" id="{B6E4C5E3-3D97-A421-664D-65F8839134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259657"/>
            <a:ext cx="5161012" cy="2154367"/>
          </a:xfrm>
          <a:prstGeom prst="rect">
            <a:avLst/>
          </a:prstGeom>
        </p:spPr>
      </p:pic>
      <p:pic>
        <p:nvPicPr>
          <p:cNvPr id="10" name="Picture 9" descr="A close up of a cake&#10;&#10;Description automatically generated">
            <a:extLst>
              <a:ext uri="{FF2B5EF4-FFF2-40B4-BE49-F238E27FC236}">
                <a16:creationId xmlns:a16="http://schemas.microsoft.com/office/drawing/2014/main" id="{C1C5428F-17EC-0B30-3343-60DF0A38D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434227"/>
            <a:ext cx="3024336" cy="1814602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DADAF12B-353C-A091-BA43-77C88119E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-3492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bg1"/>
                </a:solidFill>
                <a:latin typeface="Century Gothic" panose="020B0502020202020204" pitchFamily="34" charset="0"/>
              </a:rPr>
              <a:t>Our Behaviour Policy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04DA9DE-3728-8499-3606-AF94D07B08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1089025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1800">
                <a:latin typeface="Century Gothic" panose="020B0502020202020204" pitchFamily="34" charset="0"/>
              </a:rPr>
              <a:t>School Behaviour Policy.</a:t>
            </a:r>
            <a:endParaRPr lang="en-US" altLang="en-US" sz="1800">
              <a:latin typeface="Century Gothic" panose="020B0502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1800">
                <a:latin typeface="Century Gothic" panose="020B0502020202020204" pitchFamily="34" charset="0"/>
              </a:rPr>
              <a:t>Golden Rules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1800">
                <a:latin typeface="Century Gothic" panose="020B0502020202020204" pitchFamily="34" charset="0"/>
              </a:rPr>
              <a:t>Positive reinforcements, praise and reward </a:t>
            </a:r>
            <a:r>
              <a:rPr lang="en-GB" altLang="en-US" sz="1800" i="1">
                <a:latin typeface="Century Gothic" panose="020B0502020202020204" pitchFamily="34" charset="0"/>
              </a:rPr>
              <a:t>stickers and team points.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1800">
                <a:latin typeface="Century Gothic" panose="020B0502020202020204" pitchFamily="34" charset="0"/>
              </a:rPr>
              <a:t>Golden children in assembly each Friday… Jumpers</a:t>
            </a:r>
          </a:p>
          <a:p>
            <a:pPr eaLnBrk="1" hangingPunct="1"/>
            <a:endParaRPr lang="en-GB" altLang="en-US"/>
          </a:p>
        </p:txBody>
      </p:sp>
      <p:pic>
        <p:nvPicPr>
          <p:cNvPr id="19460" name="Picture 2" descr="C:\Users\Lynsey\Pictures\Microsoft Clip Organizer\j0232068.wmf">
            <a:extLst>
              <a:ext uri="{FF2B5EF4-FFF2-40B4-BE49-F238E27FC236}">
                <a16:creationId xmlns:a16="http://schemas.microsoft.com/office/drawing/2014/main" id="{B9C9AC5A-9747-22EE-BDE6-26DFD222A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438" y="3889375"/>
            <a:ext cx="1217612" cy="240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4">
            <a:extLst>
              <a:ext uri="{FF2B5EF4-FFF2-40B4-BE49-F238E27FC236}">
                <a16:creationId xmlns:a16="http://schemas.microsoft.com/office/drawing/2014/main" id="{4B356D23-A9C2-37AF-230D-F8D814352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81" r="17239" b="2121"/>
          <a:stretch>
            <a:fillRect/>
          </a:stretch>
        </p:blipFill>
        <p:spPr bwMode="auto">
          <a:xfrm>
            <a:off x="4332288" y="2420938"/>
            <a:ext cx="2663825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2" descr="A ladder with different signs&#10;&#10;Description automatically generated">
            <a:extLst>
              <a:ext uri="{FF2B5EF4-FFF2-40B4-BE49-F238E27FC236}">
                <a16:creationId xmlns:a16="http://schemas.microsoft.com/office/drawing/2014/main" id="{A8B9F1FD-8A78-000F-E657-300D104D2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492375"/>
            <a:ext cx="2795588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2">
            <a:extLst>
              <a:ext uri="{FF2B5EF4-FFF2-40B4-BE49-F238E27FC236}">
                <a16:creationId xmlns:a16="http://schemas.microsoft.com/office/drawing/2014/main" id="{4A523FED-18EF-562A-22B0-8EC3EF93C0A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8313" y="0"/>
            <a:ext cx="5226050" cy="2614613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en-US" sz="3600" b="1" kern="10">
                <a:ln w="57150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8100000" algn="ctr" rotWithShape="0">
                    <a:srgbClr val="A5A5A5">
                      <a:alpha val="74997"/>
                    </a:srgbClr>
                  </a:outerShdw>
                </a:effectLst>
                <a:latin typeface="Arial Black" panose="020B0604020202020204" pitchFamily="34" charset="0"/>
                <a:cs typeface="Arial Black" panose="020B0604020202020204" pitchFamily="34" charset="0"/>
              </a:rPr>
              <a:t>Wonderful </a:t>
            </a:r>
          </a:p>
          <a:p>
            <a:pPr algn="ctr"/>
            <a:r>
              <a:rPr lang="en-US" sz="3600" b="1" kern="10">
                <a:ln w="57150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8100000" algn="ctr" rotWithShape="0">
                    <a:srgbClr val="A5A5A5">
                      <a:alpha val="74997"/>
                    </a:srgbClr>
                  </a:outerShdw>
                </a:effectLst>
                <a:latin typeface="Arial Black" panose="020B0604020202020204" pitchFamily="34" charset="0"/>
                <a:cs typeface="Arial Black" panose="020B0604020202020204" pitchFamily="34" charset="0"/>
              </a:rPr>
              <a:t>Walking </a:t>
            </a:r>
          </a:p>
        </p:txBody>
      </p:sp>
      <p:sp>
        <p:nvSpPr>
          <p:cNvPr id="21507" name="WordArt 3">
            <a:extLst>
              <a:ext uri="{FF2B5EF4-FFF2-40B4-BE49-F238E27FC236}">
                <a16:creationId xmlns:a16="http://schemas.microsoft.com/office/drawing/2014/main" id="{13CDCD90-5953-C964-46A1-37DD310822A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94363" y="1557338"/>
            <a:ext cx="3154362" cy="3251200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en-US" sz="3600" b="1" kern="10">
                <a:ln w="57150" algn="ctr">
                  <a:solidFill>
                    <a:srgbClr val="00B050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17961" dir="8100000" algn="ctr" rotWithShape="0">
                    <a:srgbClr val="A5A5A5">
                      <a:alpha val="74997"/>
                    </a:srgbClr>
                  </a:outerShdw>
                </a:effectLst>
                <a:latin typeface="Arial Black" panose="020B0604020202020204" pitchFamily="34" charset="0"/>
                <a:cs typeface="Arial Black" panose="020B0604020202020204" pitchFamily="34" charset="0"/>
              </a:rPr>
              <a:t>Marvellous</a:t>
            </a:r>
          </a:p>
          <a:p>
            <a:pPr algn="ctr"/>
            <a:r>
              <a:rPr lang="en-US" sz="3600" b="1" kern="10">
                <a:ln w="57150" algn="ctr">
                  <a:solidFill>
                    <a:srgbClr val="00B050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17961" dir="8100000" algn="ctr" rotWithShape="0">
                    <a:srgbClr val="A5A5A5">
                      <a:alpha val="74997"/>
                    </a:srgbClr>
                  </a:outerShdw>
                </a:effectLst>
                <a:latin typeface="Arial Black" panose="020B0604020202020204" pitchFamily="34" charset="0"/>
                <a:cs typeface="Arial Black" panose="020B0604020202020204" pitchFamily="34" charset="0"/>
              </a:rPr>
              <a:t>Manners </a:t>
            </a:r>
          </a:p>
        </p:txBody>
      </p:sp>
      <p:sp>
        <p:nvSpPr>
          <p:cNvPr id="21508" name="WordArt 4">
            <a:extLst>
              <a:ext uri="{FF2B5EF4-FFF2-40B4-BE49-F238E27FC236}">
                <a16:creationId xmlns:a16="http://schemas.microsoft.com/office/drawing/2014/main" id="{191DAA2A-2724-7A85-B8A1-7A4EA4ACF69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9388" y="4076700"/>
            <a:ext cx="6034087" cy="2119313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en-US" sz="3600" b="1" kern="10">
                <a:ln w="57150" algn="ctr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7961" dir="8100000" algn="ctr" rotWithShape="0">
                    <a:srgbClr val="A5A5A5">
                      <a:alpha val="74997"/>
                    </a:srgbClr>
                  </a:outerShdw>
                </a:effectLst>
                <a:latin typeface="Arial Black" panose="020B0604020202020204" pitchFamily="34" charset="0"/>
                <a:cs typeface="Arial Black" panose="020B0604020202020204" pitchFamily="34" charset="0"/>
              </a:rPr>
              <a:t>Terrific </a:t>
            </a:r>
          </a:p>
          <a:p>
            <a:pPr algn="ctr"/>
            <a:r>
              <a:rPr lang="en-US" sz="3600" b="1" kern="10">
                <a:ln w="57150" algn="ctr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7961" dir="8100000" algn="ctr" rotWithShape="0">
                    <a:srgbClr val="A5A5A5">
                      <a:alpha val="74997"/>
                    </a:srgbClr>
                  </a:outerShdw>
                </a:effectLst>
                <a:latin typeface="Arial Black" panose="020B0604020202020204" pitchFamily="34" charset="0"/>
                <a:cs typeface="Arial Black" panose="020B0604020202020204" pitchFamily="34" charset="0"/>
              </a:rPr>
              <a:t>Transitions</a:t>
            </a:r>
          </a:p>
        </p:txBody>
      </p:sp>
    </p:spTree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>
            <a:extLst>
              <a:ext uri="{FF2B5EF4-FFF2-40B4-BE49-F238E27FC236}">
                <a16:creationId xmlns:a16="http://schemas.microsoft.com/office/drawing/2014/main" id="{EC4DB91F-92FA-EE03-0C0D-8FAA677BA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981075"/>
            <a:ext cx="8372475" cy="5389563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u="sng">
                <a:solidFill>
                  <a:schemeClr val="bg1"/>
                </a:solidFill>
                <a:latin typeface="Century Gothic" panose="020B0502020202020204" pitchFamily="34" charset="0"/>
              </a:rPr>
              <a:t>Interventions</a:t>
            </a:r>
            <a:endParaRPr lang="en-GB" altLang="en-US" sz="2000" u="sng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entury Gothic" panose="020B0502020202020204" pitchFamily="34" charset="0"/>
              </a:rPr>
              <a:t>Throughout the school we identify children who we feel would benefit from small group work, extra practice, reinforcement, pre-teaching, specific focused activities, etc. Most children will benefit from one of these groups at some point during their time at Bridekirk School, and need your support at home as well.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u="sng">
                <a:solidFill>
                  <a:schemeClr val="bg1"/>
                </a:solidFill>
                <a:latin typeface="Century Gothic" panose="020B0502020202020204" pitchFamily="34" charset="0"/>
              </a:rPr>
              <a:t>Assessments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entury Gothic" panose="020B0502020202020204" pitchFamily="34" charset="0"/>
              </a:rPr>
              <a:t>Teachers continually assess children so that they are able to plan the next lesson. At the beginning of the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entury Gothic" panose="020B0502020202020204" pitchFamily="34" charset="0"/>
              </a:rPr>
              <a:t>year and towards the end of each term a formal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entury Gothic" panose="020B0502020202020204" pitchFamily="34" charset="0"/>
              </a:rPr>
              <a:t>assessment is carried out to check progress and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entury Gothic" panose="020B0502020202020204" pitchFamily="34" charset="0"/>
              </a:rPr>
              <a:t>attainment.Yr1 Phonics Screening in June.</a:t>
            </a: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22531" name="Picture 3">
            <a:extLst>
              <a:ext uri="{FF2B5EF4-FFF2-40B4-BE49-F238E27FC236}">
                <a16:creationId xmlns:a16="http://schemas.microsoft.com/office/drawing/2014/main" id="{B69FEC2F-365D-4ADC-B947-DFA44EA6E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60350"/>
            <a:ext cx="1392238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>
            <a:extLst>
              <a:ext uri="{FF2B5EF4-FFF2-40B4-BE49-F238E27FC236}">
                <a16:creationId xmlns:a16="http://schemas.microsoft.com/office/drawing/2014/main" id="{CB88206C-E6F7-45EA-71B1-908264521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3" y="4797425"/>
            <a:ext cx="1716087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33ECB06D-9922-C26C-C6A2-99A3AD6A8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1340" y="707516"/>
            <a:ext cx="7705725" cy="444500"/>
          </a:xfrm>
        </p:spPr>
        <p:txBody>
          <a:bodyPr/>
          <a:lstStyle/>
          <a:p>
            <a:r>
              <a:rPr lang="en-GB" altLang="en-US" dirty="0">
                <a:latin typeface="Century Gothic" panose="020B0502020202020204" pitchFamily="34" charset="0"/>
              </a:rPr>
              <a:t>Seesaw and Homework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D2E01B35-CA09-201F-D50D-E3F4867419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300" y="1585913"/>
            <a:ext cx="8229600" cy="4525962"/>
          </a:xfrm>
        </p:spPr>
        <p:txBody>
          <a:bodyPr/>
          <a:lstStyle/>
          <a:p>
            <a:r>
              <a:rPr lang="en-GB" altLang="en-US" sz="2800" dirty="0">
                <a:latin typeface="Century Gothic" panose="020B0502020202020204" pitchFamily="34" charset="0"/>
              </a:rPr>
              <a:t>Seesaw in school is used for homework which will be set each week. </a:t>
            </a:r>
          </a:p>
          <a:p>
            <a:pPr marL="0" indent="0">
              <a:buNone/>
            </a:pPr>
            <a:r>
              <a:rPr lang="en-GB" altLang="en-US" sz="2800" dirty="0">
                <a:latin typeface="Century Gothic" panose="020B0502020202020204" pitchFamily="34" charset="0"/>
              </a:rPr>
              <a:t> </a:t>
            </a:r>
          </a:p>
          <a:p>
            <a:r>
              <a:rPr lang="en-GB" altLang="en-US" sz="2800" dirty="0">
                <a:latin typeface="Century Gothic" panose="020B0502020202020204" pitchFamily="34" charset="0"/>
              </a:rPr>
              <a:t>Y1 and Y2 will be given either a maths or English activity each week.</a:t>
            </a:r>
          </a:p>
          <a:p>
            <a:endParaRPr lang="en-GB" altLang="en-US" sz="2800" dirty="0">
              <a:latin typeface="Century Gothic" panose="020B0502020202020204" pitchFamily="34" charset="0"/>
            </a:endParaRPr>
          </a:p>
          <a:p>
            <a:r>
              <a:rPr lang="en-GB" altLang="en-US" sz="2800" dirty="0">
                <a:latin typeface="Century Gothic" panose="020B0502020202020204" pitchFamily="34" charset="0"/>
              </a:rPr>
              <a:t>Please use the Parent app to message staff directly.  Anything urgent after 6pm should be emailed to: </a:t>
            </a:r>
            <a:r>
              <a:rPr lang="en-GB" altLang="en-US" sz="2800" dirty="0" err="1">
                <a:latin typeface="Century Gothic" panose="020B0502020202020204" pitchFamily="34" charset="0"/>
              </a:rPr>
              <a:t>admin@bridekirkdovenby.cumbria.sch.uk</a:t>
            </a:r>
            <a:endParaRPr lang="en-GB" altLang="en-US" sz="2800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Potton Primary School - Seesaw">
            <a:extLst>
              <a:ext uri="{FF2B5EF4-FFF2-40B4-BE49-F238E27FC236}">
                <a16:creationId xmlns:a16="http://schemas.microsoft.com/office/drawing/2014/main" id="{866193B6-F395-FBB4-0B9D-324E5CB94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6056"/>
            <a:ext cx="1281113" cy="128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610" name="Rectangle 25609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12" name="Right Triangle 25611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614" name="Rectangle 2561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32021" y="623275"/>
            <a:ext cx="4928098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02" name="Title 1">
            <a:extLst>
              <a:ext uri="{FF2B5EF4-FFF2-40B4-BE49-F238E27FC236}">
                <a16:creationId xmlns:a16="http://schemas.microsoft.com/office/drawing/2014/main" id="{307596DF-FBB9-825E-D687-D36BEFDC6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9244" y="1188637"/>
            <a:ext cx="4231734" cy="1597228"/>
          </a:xfrm>
        </p:spPr>
        <p:txBody>
          <a:bodyPr>
            <a:normAutofit/>
          </a:bodyPr>
          <a:lstStyle/>
          <a:p>
            <a:r>
              <a:rPr lang="en-GB" altLang="en-US" sz="4700">
                <a:latin typeface="Century Gothic" panose="020B0502020202020204" pitchFamily="34" charset="0"/>
              </a:rPr>
              <a:t>Residentials &amp; Trips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408B286C-9E60-40F8-ABA9-C0B6CA0831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9245" y="2998278"/>
            <a:ext cx="3379240" cy="2728198"/>
          </a:xfrm>
        </p:spPr>
        <p:txBody>
          <a:bodyPr anchor="t">
            <a:normAutofit/>
          </a:bodyPr>
          <a:lstStyle/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sz="2100"/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 sz="2100">
                <a:latin typeface="Century Gothic" panose="020B0502020202020204" pitchFamily="34" charset="0"/>
              </a:rPr>
              <a:t>Year 2 - Outdoor Residential, Hawes End 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 sz="2100">
                <a:latin typeface="Century Gothic" panose="020B0502020202020204" pitchFamily="34" charset="0"/>
              </a:rPr>
              <a:t>Date TBC.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sz="2100">
              <a:latin typeface="Century Gothic" panose="020B0502020202020204" pitchFamily="34" charset="0"/>
            </a:endParaRP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 sz="2100">
                <a:latin typeface="Century Gothic" panose="020B0502020202020204" pitchFamily="34" charset="0"/>
              </a:rPr>
              <a:t>Trips will be organised throughout the year and linked to Topics. </a:t>
            </a:r>
          </a:p>
        </p:txBody>
      </p:sp>
      <p:pic>
        <p:nvPicPr>
          <p:cNvPr id="3" name="Picture 2" descr="A group of people in a boat&#10;&#10;Description automatically generated">
            <a:extLst>
              <a:ext uri="{FF2B5EF4-FFF2-40B4-BE49-F238E27FC236}">
                <a16:creationId xmlns:a16="http://schemas.microsoft.com/office/drawing/2014/main" id="{D1D129F5-DB44-DAF6-A6EB-14120A6DDC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53" y="1179901"/>
            <a:ext cx="2999627" cy="1595700"/>
          </a:xfrm>
          <a:prstGeom prst="rect">
            <a:avLst/>
          </a:prstGeom>
        </p:spPr>
      </p:pic>
      <p:pic>
        <p:nvPicPr>
          <p:cNvPr id="5" name="Picture 4" descr="A group of kids sitting in a room with a person holding a blanket&#10;&#10;Description automatically generated">
            <a:extLst>
              <a:ext uri="{FF2B5EF4-FFF2-40B4-BE49-F238E27FC236}">
                <a16:creationId xmlns:a16="http://schemas.microsoft.com/office/drawing/2014/main" id="{BE1FDEC3-E1BC-9DB1-1C32-9476B8C522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72" y="3427216"/>
            <a:ext cx="2550387" cy="1840081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782" name="Rectangle 32775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2783" name="Arc 32777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6100024" y="863980"/>
            <a:ext cx="2987899" cy="2240924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F320A0-BA2B-4F01-AC74-68D2C0023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9912" y="539074"/>
            <a:ext cx="4094129" cy="1325563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3700" dirty="0">
                <a:latin typeface="Century Gothic" pitchFamily="34" charset="0"/>
              </a:rPr>
              <a:t>How parents can help at home.</a:t>
            </a:r>
          </a:p>
        </p:txBody>
      </p:sp>
      <p:sp>
        <p:nvSpPr>
          <p:cNvPr id="32784" name="Freeform: Shape 32779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004647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7652" name="Picture 2">
            <a:extLst>
              <a:ext uri="{FF2B5EF4-FFF2-40B4-BE49-F238E27FC236}">
                <a16:creationId xmlns:a16="http://schemas.microsoft.com/office/drawing/2014/main" id="{2B37448D-54CA-65E7-BA93-E2F20BF81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7386" y="1506505"/>
            <a:ext cx="3583036" cy="3675246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Content Placeholder 2">
            <a:extLst>
              <a:ext uri="{FF2B5EF4-FFF2-40B4-BE49-F238E27FC236}">
                <a16:creationId xmlns:a16="http://schemas.microsoft.com/office/drawing/2014/main" id="{8AB22BD9-1EDF-4D1A-9B44-1CC8D062AA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1221" y="1984443"/>
            <a:ext cx="4094129" cy="419252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en-US" sz="1500" b="1" dirty="0">
                <a:latin typeface="Century Gothic" panose="020B0502020202020204" pitchFamily="34" charset="0"/>
              </a:rPr>
              <a:t>Please</a:t>
            </a:r>
            <a:r>
              <a:rPr lang="en-GB" altLang="en-US" sz="1500" dirty="0">
                <a:latin typeface="Century Gothic" panose="020B0502020202020204" pitchFamily="34" charset="0"/>
              </a:rPr>
              <a:t> label all items of clothing.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1500" dirty="0">
                <a:latin typeface="Century Gothic" panose="020B0502020202020204" pitchFamily="34" charset="0"/>
              </a:rPr>
              <a:t>Water bottles not put in reading bags.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1500" dirty="0">
                <a:latin typeface="Century Gothic" panose="020B0502020202020204" pitchFamily="34" charset="0"/>
              </a:rPr>
              <a:t>P.E kits to be worn on PE days (Tuesdays unless otherwise stated).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1500" b="1" dirty="0">
                <a:latin typeface="Century Gothic" panose="020B0502020202020204" pitchFamily="34" charset="0"/>
              </a:rPr>
              <a:t>Reading – Please write in your child’s diary.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1500" dirty="0">
                <a:latin typeface="Century Gothic" panose="020B0502020202020204" pitchFamily="34" charset="0"/>
              </a:rPr>
              <a:t>Homework – 1 piece per week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1500" dirty="0">
                <a:latin typeface="Century Gothic" panose="020B0502020202020204" pitchFamily="34" charset="0"/>
              </a:rPr>
              <a:t>Sensible bedtimes during the school week. 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1500" dirty="0">
                <a:latin typeface="Century Gothic" panose="020B0502020202020204" pitchFamily="34" charset="0"/>
              </a:rPr>
              <a:t>Inform school office of holidays absence, lateness etc.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1500" dirty="0">
                <a:latin typeface="Century Gothic" panose="020B0502020202020204" pitchFamily="34" charset="0"/>
              </a:rPr>
              <a:t>Inform school office if there is a </a:t>
            </a:r>
            <a:r>
              <a:rPr lang="en-GB" altLang="en-US" sz="1500" b="1" dirty="0">
                <a:latin typeface="Century Gothic" panose="020B0502020202020204" pitchFamily="34" charset="0"/>
              </a:rPr>
              <a:t>change to home time arrangements. 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1500" b="1" dirty="0">
              <a:latin typeface="Century Gothic" panose="020B050202020202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GB" altLang="en-US" sz="1500" b="1" dirty="0">
              <a:latin typeface="Century Gothic" panose="020B0502020202020204" pitchFamily="34" charset="0"/>
            </a:endParaRPr>
          </a:p>
          <a:p>
            <a:pPr marL="0" indent="0" eaLnBrk="1" hangingPunct="1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r>
              <a:rPr lang="en-GB" altLang="en-US" sz="1500" dirty="0">
                <a:latin typeface="Century Gothic" panose="020B0502020202020204" pitchFamily="34" charset="0"/>
              </a:rPr>
              <a:t>Thank you</a:t>
            </a:r>
          </a:p>
        </p:txBody>
      </p:sp>
    </p:spTree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4788</TotalTime>
  <Words>825</Words>
  <Application>Microsoft Office PowerPoint</Application>
  <PresentationFormat>On-screen Show (4:3)</PresentationFormat>
  <Paragraphs>124</Paragraphs>
  <Slides>18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Arial Black</vt:lpstr>
      <vt:lpstr>Calibri</vt:lpstr>
      <vt:lpstr>Century Gothic</vt:lpstr>
      <vt:lpstr>Comic Sans MS</vt:lpstr>
      <vt:lpstr>Debbie Hepplewhite Print Font</vt:lpstr>
      <vt:lpstr>Office Theme</vt:lpstr>
      <vt:lpstr>Year 1 and 2  Parent Information Meeting</vt:lpstr>
      <vt:lpstr>Finding out about...</vt:lpstr>
      <vt:lpstr>PowerPoint Presentation</vt:lpstr>
      <vt:lpstr>PowerPoint Presentation</vt:lpstr>
      <vt:lpstr>PowerPoint Presentation</vt:lpstr>
      <vt:lpstr>Our Curriculum Drivers</vt:lpstr>
      <vt:lpstr>PowerPoint Presentation</vt:lpstr>
      <vt:lpstr>Core Subjects </vt:lpstr>
      <vt:lpstr>PowerPoint Presentation</vt:lpstr>
      <vt:lpstr>Foundation Subjects</vt:lpstr>
      <vt:lpstr>Marking Policy</vt:lpstr>
      <vt:lpstr>Handwriting Focus </vt:lpstr>
      <vt:lpstr>Our Behaviour Policy</vt:lpstr>
      <vt:lpstr>PowerPoint Presentation</vt:lpstr>
      <vt:lpstr>PowerPoint Presentation</vt:lpstr>
      <vt:lpstr>Seesaw and Homework</vt:lpstr>
      <vt:lpstr>Residentials &amp; Trips</vt:lpstr>
      <vt:lpstr>How parents can help at home.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 1 Curriculum Meeting</dc:title>
  <dc:creator>Windows User</dc:creator>
  <cp:lastModifiedBy>Kirstie Lightfoot</cp:lastModifiedBy>
  <cp:revision>124</cp:revision>
  <cp:lastPrinted>2022-09-20T14:37:28Z</cp:lastPrinted>
  <dcterms:created xsi:type="dcterms:W3CDTF">2009-07-29T21:58:09Z</dcterms:created>
  <dcterms:modified xsi:type="dcterms:W3CDTF">2026-10-01T11:47:00Z</dcterms:modified>
</cp:coreProperties>
</file>